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6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9" r:id="rId3"/>
    <p:sldId id="261" r:id="rId4"/>
    <p:sldId id="260" r:id="rId5"/>
    <p:sldId id="266" r:id="rId6"/>
    <p:sldId id="262" r:id="rId7"/>
    <p:sldId id="264" r:id="rId8"/>
    <p:sldId id="276" r:id="rId9"/>
    <p:sldId id="277" r:id="rId10"/>
    <p:sldId id="263" r:id="rId11"/>
    <p:sldId id="265" r:id="rId12"/>
    <p:sldId id="270" r:id="rId13"/>
    <p:sldId id="267" r:id="rId14"/>
    <p:sldId id="268" r:id="rId15"/>
    <p:sldId id="269" r:id="rId16"/>
    <p:sldId id="271" r:id="rId17"/>
    <p:sldId id="272" r:id="rId18"/>
    <p:sldId id="274" r:id="rId19"/>
    <p:sldId id="273" r:id="rId20"/>
    <p:sldId id="278" r:id="rId21"/>
    <p:sldId id="258" r:id="rId22"/>
    <p:sldId id="275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-486" y="-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9F22F-84DC-40B4-913C-977525EB41A2}" type="datetimeFigureOut">
              <a:rPr lang="en-US" smtClean="0"/>
              <a:pPr/>
              <a:t>2/17/2019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198766-DC72-4EFA-A51C-0CF1069982D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A6C91-6B81-4BF6-9561-D881BE28313D}" type="datetimeFigureOut">
              <a:rPr lang="en-US" smtClean="0"/>
              <a:pPr/>
              <a:t>2/17/2019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4622E-A383-4172-B877-9F5FB40BFA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43792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4622E-A383-4172-B877-9F5FB40BFA2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D172-755A-46E4-BAFA-268A56EDF2A4}" type="datetime1">
              <a:rPr lang="en-US" smtClean="0"/>
              <a:pPr/>
              <a:t>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page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7DA7-1706-4A01-87E0-28DD62AE1A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14164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E72A-5129-4F54-A259-8C293F941FDA}" type="datetime1">
              <a:rPr lang="en-US" smtClean="0"/>
              <a:pPr/>
              <a:t>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page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7DA7-1706-4A01-87E0-28DD62AE1A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74796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6ABF-F71D-4440-9D13-D63868F86E38}" type="datetime1">
              <a:rPr lang="en-US" smtClean="0"/>
              <a:pPr/>
              <a:t>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page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7DA7-1706-4A01-87E0-28DD62AE1A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06358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433F9-409B-4467-BCF9-2BB331DA38F1}" type="datetime1">
              <a:rPr lang="en-US" smtClean="0"/>
              <a:pPr/>
              <a:t>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page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7DA7-1706-4A01-87E0-28DD62AE1A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271075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A98F-4789-446F-97BD-1A17BA154FA2}" type="datetime1">
              <a:rPr lang="en-US" smtClean="0"/>
              <a:pPr/>
              <a:t>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page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7DA7-1706-4A01-87E0-28DD62AE1A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1119881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59B53-5552-4750-BC90-A357AFE4EE76}" type="datetime1">
              <a:rPr lang="en-US" smtClean="0"/>
              <a:pPr/>
              <a:t>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page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7DA7-1706-4A01-87E0-28DD62AE1A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00153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CD88D-8FBD-4A26-869B-2CF629A85D0E}" type="datetime1">
              <a:rPr lang="en-US" smtClean="0"/>
              <a:pPr/>
              <a:t>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page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7DA7-1706-4A01-87E0-28DD62AE1A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83041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9F9D3-FA51-4A85-8B8E-781667930F94}" type="datetime1">
              <a:rPr lang="en-US" smtClean="0"/>
              <a:pPr/>
              <a:t>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page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7DA7-1706-4A01-87E0-28DD62AE1A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1502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9ABC-800D-4CD5-85E6-B441A0D3620D}" type="datetime1">
              <a:rPr lang="en-US" smtClean="0"/>
              <a:pPr/>
              <a:t>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page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7DA7-1706-4A01-87E0-28DD62AE1A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0673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873F-C365-4AAB-830C-529510826C5A}" type="datetime1">
              <a:rPr lang="en-US" smtClean="0"/>
              <a:pPr/>
              <a:t>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page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7DA7-1706-4A01-87E0-28DD62AE1A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22803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5BCB0-0401-46B1-A946-70A58FCD7BAC}" type="datetime1">
              <a:rPr lang="en-US" smtClean="0"/>
              <a:pPr/>
              <a:t>2/17/2019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page 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7DA7-1706-4A01-87E0-28DD62AE1A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35264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BD53-072B-42F3-BAB9-3E1ECC4E21AE}" type="datetime1">
              <a:rPr lang="en-US" smtClean="0"/>
              <a:pPr/>
              <a:t>2/17/2019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page 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7DA7-1706-4A01-87E0-28DD62AE1A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1136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CA2F-D911-4186-B6D6-6A177655C290}" type="datetime1">
              <a:rPr lang="en-US" smtClean="0"/>
              <a:pPr/>
              <a:t>2/17/2019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page 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7DA7-1706-4A01-87E0-28DD62AE1A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31354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A8BF-0A21-489C-B695-0C4D93568B43}" type="datetime1">
              <a:rPr lang="en-US" smtClean="0"/>
              <a:pPr/>
              <a:t>2/17/2019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page 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7DA7-1706-4A01-87E0-28DD62AE1A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77453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39C14-2EC1-4787-A228-9DD43D06BA91}" type="datetime1">
              <a:rPr lang="en-US" smtClean="0"/>
              <a:pPr/>
              <a:t>2/17/2019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page 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7DA7-1706-4A01-87E0-28DD62AE1A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69029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07F50-30B5-40F4-B418-2EE59950B6B5}" type="datetime1">
              <a:rPr lang="en-US" smtClean="0"/>
              <a:pPr/>
              <a:t>2/17/2019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page 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7DA7-1706-4A01-87E0-28DD62AE1A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8978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61626-4FF3-4202-AE08-8168E67A4D97}" type="datetime1">
              <a:rPr lang="en-US" smtClean="0"/>
              <a:pPr/>
              <a:t>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page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7007DA7-1706-4A01-87E0-28DD62AE1A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5364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  <p:sldLayoutId id="2147483900" r:id="rId14"/>
    <p:sldLayoutId id="2147483901" r:id="rId15"/>
    <p:sldLayoutId id="2147483902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my.mil.bd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f.mil.bd/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1549" y="2383514"/>
            <a:ext cx="8698478" cy="1646302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2060"/>
                </a:solidFill>
              </a:rPr>
              <a:t> PRESENTATION </a:t>
            </a:r>
            <a:br>
              <a:rPr lang="en-US" b="1" dirty="0" smtClean="0">
                <a:solidFill>
                  <a:srgbClr val="002060"/>
                </a:solidFill>
              </a:rPr>
            </a:br>
            <a:r>
              <a:rPr lang="en-US" b="1" dirty="0" smtClean="0">
                <a:solidFill>
                  <a:srgbClr val="002060"/>
                </a:solidFill>
              </a:rPr>
              <a:t>ON </a:t>
            </a:r>
            <a:br>
              <a:rPr lang="en-US" b="1" dirty="0" smtClean="0">
                <a:solidFill>
                  <a:srgbClr val="002060"/>
                </a:solidFill>
              </a:rPr>
            </a:br>
            <a:r>
              <a:rPr lang="en-US" b="1" dirty="0" smtClean="0">
                <a:solidFill>
                  <a:srgbClr val="002060"/>
                </a:solidFill>
              </a:rPr>
              <a:t>    BANGLADESH DEFENSE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7470" y="4846701"/>
            <a:ext cx="6890698" cy="109689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algn="l"/>
            <a:r>
              <a:rPr lang="en-US" b="1" dirty="0" smtClean="0">
                <a:solidFill>
                  <a:srgbClr val="002060"/>
                </a:solidFill>
              </a:rPr>
              <a:t>NAME: MD. MOMINUL ISLAM SHIZAN</a:t>
            </a:r>
            <a:br>
              <a:rPr lang="en-US" b="1" dirty="0" smtClean="0">
                <a:solidFill>
                  <a:srgbClr val="002060"/>
                </a:solidFill>
              </a:rPr>
            </a:br>
            <a:r>
              <a:rPr lang="en-US" b="1" dirty="0" smtClean="0">
                <a:solidFill>
                  <a:srgbClr val="002060"/>
                </a:solidFill>
              </a:rPr>
              <a:t>ID: </a:t>
            </a:r>
            <a:r>
              <a:rPr lang="en-US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18.02.04.117</a:t>
            </a:r>
          </a:p>
          <a:p>
            <a:pPr algn="l"/>
            <a:r>
              <a:rPr lang="en-US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Group:</a:t>
            </a:r>
            <a:r>
              <a:rPr lang="en-US" sz="17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B2</a:t>
            </a:r>
            <a:r>
              <a:rPr lang="en-US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51006" y="6492875"/>
            <a:ext cx="683339" cy="365125"/>
          </a:xfrm>
        </p:spPr>
        <p:txBody>
          <a:bodyPr/>
          <a:lstStyle/>
          <a:p>
            <a:fld id="{87007DA7-1706-4A01-87E0-28DD62AE1A9F}" type="slidenum">
              <a:rPr lang="en-US" sz="1200" smtClean="0">
                <a:solidFill>
                  <a:srgbClr val="002060"/>
                </a:solidFill>
              </a:rPr>
              <a:pPr/>
              <a:t>1</a:t>
            </a:fld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013152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65394" y="6492875"/>
            <a:ext cx="683339" cy="365125"/>
          </a:xfrm>
        </p:spPr>
        <p:txBody>
          <a:bodyPr/>
          <a:lstStyle/>
          <a:p>
            <a:fld id="{87007DA7-1706-4A01-87E0-28DD62AE1A9F}" type="slidenum">
              <a:rPr lang="en-US" sz="1200" smtClean="0">
                <a:solidFill>
                  <a:srgbClr val="002060"/>
                </a:solidFill>
              </a:rPr>
              <a:pPr/>
              <a:t>10</a:t>
            </a:fld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3" name="Picture 2" descr="newslider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79" y="3535252"/>
            <a:ext cx="7934569" cy="28076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72967" y="1324302"/>
            <a:ext cx="87465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The main purpose is to protect our beloved mother land 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Bangladesh. They spread around border, standing like a shield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so that the counterparts never can take chance to get in.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Though they are at the border,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they maintain the internal security of our country.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95145" y="662151"/>
            <a:ext cx="3287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>
                <a:solidFill>
                  <a:srgbClr val="002060"/>
                </a:solidFill>
              </a:rPr>
              <a:t>Activities of Army </a:t>
            </a:r>
            <a:endParaRPr lang="en-US" sz="2800" b="1" u="sng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75903" y="6492875"/>
            <a:ext cx="683339" cy="365125"/>
          </a:xfrm>
        </p:spPr>
        <p:txBody>
          <a:bodyPr/>
          <a:lstStyle/>
          <a:p>
            <a:fld id="{87007DA7-1706-4A01-87E0-28DD62AE1A9F}" type="slidenum">
              <a:rPr lang="en-US" sz="1200" smtClean="0">
                <a:solidFill>
                  <a:srgbClr val="002060"/>
                </a:solidFill>
              </a:rPr>
              <a:pPr/>
              <a:t>11</a:t>
            </a:fld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3" name="Picture 2" descr="maxresdefaul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822" y="2608533"/>
            <a:ext cx="7126013" cy="40083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270516" y="532318"/>
            <a:ext cx="751199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rgbClr val="002060"/>
                </a:solidFill>
              </a:rPr>
              <a:t> Not only for the country’s need but also they are</a:t>
            </a:r>
          </a:p>
          <a:p>
            <a:r>
              <a:rPr lang="en-US" sz="2400" dirty="0" smtClean="0">
                <a:solidFill>
                  <a:srgbClr val="002060"/>
                </a:solidFill>
              </a:rPr>
              <a:t>joining at UN mission for world peace and brighten</a:t>
            </a:r>
          </a:p>
          <a:p>
            <a:r>
              <a:rPr lang="en-US" sz="2400" dirty="0" smtClean="0">
                <a:solidFill>
                  <a:srgbClr val="002060"/>
                </a:solidFill>
              </a:rPr>
              <a:t>Bangladesh across the border.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rgbClr val="002060"/>
                </a:solidFill>
              </a:rPr>
              <a:t>In war, in peace the army is are</a:t>
            </a:r>
          </a:p>
          <a:p>
            <a:r>
              <a:rPr lang="en-US" sz="2400" dirty="0" smtClean="0">
                <a:solidFill>
                  <a:srgbClr val="002060"/>
                </a:solidFill>
              </a:rPr>
              <a:t>everywhere for our country. 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hlinkClick r:id="rId3"/>
          </p:cNvPr>
          <p:cNvSpPr txBox="1"/>
          <p:nvPr/>
        </p:nvSpPr>
        <p:spPr>
          <a:xfrm>
            <a:off x="819807" y="4382814"/>
            <a:ext cx="2069413" cy="369332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2"/>
                </a:solidFill>
                <a:hlinkClick r:id="rId3"/>
              </a:rPr>
              <a:t>www.</a:t>
            </a:r>
            <a:r>
              <a:rPr lang="en-US" b="1" u="sng" dirty="0" smtClean="0">
                <a:solidFill>
                  <a:schemeClr val="accent2"/>
                </a:solidFill>
                <a:hlinkClick r:id="rId3"/>
              </a:rPr>
              <a:t>army</a:t>
            </a:r>
            <a:r>
              <a:rPr lang="en-US" u="sng" dirty="0" smtClean="0">
                <a:solidFill>
                  <a:schemeClr val="accent2"/>
                </a:solidFill>
                <a:hlinkClick r:id="rId3"/>
              </a:rPr>
              <a:t>.mil.</a:t>
            </a:r>
            <a:r>
              <a:rPr lang="en-US" b="1" u="sng" dirty="0" smtClean="0">
                <a:solidFill>
                  <a:schemeClr val="accent2"/>
                </a:solidFill>
                <a:hlinkClick r:id="rId3"/>
              </a:rPr>
              <a:t>bd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739" y="3941380"/>
            <a:ext cx="2658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For more information :</a:t>
            </a:r>
          </a:p>
          <a:p>
            <a:endParaRPr 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75904" y="6492875"/>
            <a:ext cx="683339" cy="365125"/>
          </a:xfrm>
        </p:spPr>
        <p:txBody>
          <a:bodyPr/>
          <a:lstStyle/>
          <a:p>
            <a:fld id="{87007DA7-1706-4A01-87E0-28DD62AE1A9F}" type="slidenum">
              <a:rPr lang="en-US" sz="1200" smtClean="0">
                <a:solidFill>
                  <a:srgbClr val="002060"/>
                </a:solidFill>
              </a:rPr>
              <a:pPr/>
              <a:t>12</a:t>
            </a:fld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4" name="Picture 3" descr="newslider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54" y="3840480"/>
            <a:ext cx="8003690" cy="2796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newslider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2" y="153653"/>
            <a:ext cx="9100969" cy="3220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86414" y="6492875"/>
            <a:ext cx="683339" cy="365125"/>
          </a:xfrm>
        </p:spPr>
        <p:txBody>
          <a:bodyPr/>
          <a:lstStyle/>
          <a:p>
            <a:fld id="{87007DA7-1706-4A01-87E0-28DD62AE1A9F}" type="slidenum">
              <a:rPr lang="en-US" sz="1200" smtClean="0">
                <a:solidFill>
                  <a:srgbClr val="002060"/>
                </a:solidFill>
              </a:rPr>
              <a:pPr/>
              <a:t>13</a:t>
            </a:fld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3" name="Picture 2" descr="Bangladesh_Naval Ensign_Flag-74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82" y="435522"/>
            <a:ext cx="2702544" cy="13617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026980" y="630621"/>
            <a:ext cx="49840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002060"/>
                </a:solidFill>
              </a:rPr>
              <a:t>Bangladesh Navy</a:t>
            </a:r>
            <a:endParaRPr lang="en-US" sz="4800" b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3269" y="2049517"/>
            <a:ext cx="863730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</a:rPr>
              <a:t>Active             : </a:t>
            </a:r>
            <a:r>
              <a:rPr lang="en-US" sz="3200" dirty="0" smtClean="0">
                <a:solidFill>
                  <a:srgbClr val="002060"/>
                </a:solidFill>
              </a:rPr>
              <a:t>7 November 1971 – present</a:t>
            </a:r>
          </a:p>
          <a:p>
            <a:r>
              <a:rPr lang="en-US" sz="3600" b="1" dirty="0" smtClean="0">
                <a:solidFill>
                  <a:srgbClr val="002060"/>
                </a:solidFill>
              </a:rPr>
              <a:t>Type               :</a:t>
            </a:r>
            <a:r>
              <a:rPr lang="en-US" sz="3600" dirty="0" smtClean="0">
                <a:solidFill>
                  <a:srgbClr val="002060"/>
                </a:solidFill>
              </a:rPr>
              <a:t> </a:t>
            </a:r>
            <a:r>
              <a:rPr lang="en-US" sz="3200" dirty="0" smtClean="0">
                <a:solidFill>
                  <a:srgbClr val="002060"/>
                </a:solidFill>
              </a:rPr>
              <a:t>Naval warfare</a:t>
            </a:r>
          </a:p>
          <a:p>
            <a:r>
              <a:rPr lang="en-US" sz="3600" b="1" dirty="0" smtClean="0">
                <a:solidFill>
                  <a:srgbClr val="002060"/>
                </a:solidFill>
              </a:rPr>
              <a:t>Part of            : </a:t>
            </a:r>
            <a:r>
              <a:rPr lang="en-US" sz="3200" dirty="0" smtClean="0">
                <a:solidFill>
                  <a:srgbClr val="002060"/>
                </a:solidFill>
              </a:rPr>
              <a:t>Bangladesh Armed Forces</a:t>
            </a:r>
          </a:p>
          <a:p>
            <a:r>
              <a:rPr lang="en-US" sz="3600" b="1" dirty="0" smtClean="0">
                <a:solidFill>
                  <a:srgbClr val="002060"/>
                </a:solidFill>
              </a:rPr>
              <a:t>Headquarters : </a:t>
            </a:r>
            <a:r>
              <a:rPr lang="en-US" sz="3200" dirty="0" smtClean="0">
                <a:solidFill>
                  <a:srgbClr val="002060"/>
                </a:solidFill>
              </a:rPr>
              <a:t>Dhaka Cantonment</a:t>
            </a:r>
          </a:p>
          <a:p>
            <a:r>
              <a:rPr lang="en-US" sz="3600" b="1" dirty="0" smtClean="0">
                <a:solidFill>
                  <a:srgbClr val="002060"/>
                </a:solidFill>
              </a:rPr>
              <a:t>Nickname       :</a:t>
            </a:r>
            <a:r>
              <a:rPr lang="en-US" sz="3600" dirty="0" smtClean="0">
                <a:solidFill>
                  <a:srgbClr val="002060"/>
                </a:solidFill>
              </a:rPr>
              <a:t> </a:t>
            </a:r>
            <a:r>
              <a:rPr lang="en-US" sz="3200" dirty="0" smtClean="0">
                <a:solidFill>
                  <a:srgbClr val="002060"/>
                </a:solidFill>
              </a:rPr>
              <a:t>BN</a:t>
            </a:r>
          </a:p>
          <a:p>
            <a:r>
              <a:rPr lang="en-US" sz="3600" b="1" dirty="0" smtClean="0">
                <a:solidFill>
                  <a:srgbClr val="002060"/>
                </a:solidFill>
              </a:rPr>
              <a:t>Motto:</a:t>
            </a:r>
          </a:p>
          <a:p>
            <a:r>
              <a:rPr lang="en-US" sz="3600" dirty="0" smtClean="0">
                <a:solidFill>
                  <a:srgbClr val="002060"/>
                </a:solidFill>
              </a:rPr>
              <a:t>“In War and Peace Invincible at Sea”</a:t>
            </a:r>
            <a:endParaRPr lang="en-US" sz="36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54883" y="6492875"/>
            <a:ext cx="683339" cy="365125"/>
          </a:xfrm>
        </p:spPr>
        <p:txBody>
          <a:bodyPr/>
          <a:lstStyle/>
          <a:p>
            <a:fld id="{87007DA7-1706-4A01-87E0-28DD62AE1A9F}" type="slidenum">
              <a:rPr lang="en-US" sz="1200" smtClean="0">
                <a:solidFill>
                  <a:srgbClr val="002060"/>
                </a:solidFill>
              </a:rPr>
              <a:pPr/>
              <a:t>14</a:t>
            </a:fld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4" name="Picture 3" descr="navy 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16168" y="3400096"/>
            <a:ext cx="5633542" cy="31688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Zakir-1-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27" y="0"/>
            <a:ext cx="5070091" cy="32448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65394" y="6492875"/>
            <a:ext cx="683339" cy="365125"/>
          </a:xfrm>
        </p:spPr>
        <p:txBody>
          <a:bodyPr/>
          <a:lstStyle/>
          <a:p>
            <a:fld id="{87007DA7-1706-4A01-87E0-28DD62AE1A9F}" type="slidenum">
              <a:rPr lang="en-US" sz="1200" smtClean="0">
                <a:solidFill>
                  <a:srgbClr val="002060"/>
                </a:solidFill>
              </a:rPr>
              <a:pPr/>
              <a:t>15</a:t>
            </a:fld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5420" y="645334"/>
            <a:ext cx="32367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>
                <a:solidFill>
                  <a:srgbClr val="002060"/>
                </a:solidFill>
              </a:rPr>
              <a:t>Activities of Navy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325698" y="1411759"/>
            <a:ext cx="104052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       They control and secure our shipping ways, seaports and rivers.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        They protect general people, leaving near shore and banks from robbers, prevent doing illegal business on water ways.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  They also help affected people during post natural disaster .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9" name="Picture 8" descr="8th_slid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138" y="3519417"/>
            <a:ext cx="7609490" cy="2996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0" y="4141076"/>
            <a:ext cx="2658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For more information :</a:t>
            </a:r>
          </a:p>
          <a:p>
            <a:endParaRPr lang="en-US" dirty="0" smtClean="0">
              <a:solidFill>
                <a:srgbClr val="002060"/>
              </a:solidFill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1435" y="4677104"/>
            <a:ext cx="2029338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accent2"/>
                </a:solidFill>
              </a:rPr>
              <a:t>www.</a:t>
            </a:r>
            <a:r>
              <a:rPr lang="en-US" b="1" u="sng" dirty="0" smtClean="0">
                <a:solidFill>
                  <a:schemeClr val="accent2"/>
                </a:solidFill>
              </a:rPr>
              <a:t>navy</a:t>
            </a:r>
            <a:r>
              <a:rPr lang="en-US" u="sng" dirty="0" smtClean="0">
                <a:solidFill>
                  <a:schemeClr val="accent2"/>
                </a:solidFill>
              </a:rPr>
              <a:t>.mil.</a:t>
            </a:r>
            <a:r>
              <a:rPr lang="en-US" b="1" u="sng" dirty="0" smtClean="0">
                <a:solidFill>
                  <a:schemeClr val="accent2"/>
                </a:solidFill>
              </a:rPr>
              <a:t>bd</a:t>
            </a:r>
            <a:endParaRPr lang="en-US" u="sng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33863" y="6492875"/>
            <a:ext cx="683339" cy="365125"/>
          </a:xfrm>
        </p:spPr>
        <p:txBody>
          <a:bodyPr/>
          <a:lstStyle/>
          <a:p>
            <a:fld id="{87007DA7-1706-4A01-87E0-28DD62AE1A9F}" type="slidenum">
              <a:rPr lang="en-US" sz="1200" smtClean="0">
                <a:solidFill>
                  <a:srgbClr val="002060"/>
                </a:solidFill>
              </a:rPr>
              <a:pPr/>
              <a:t>16</a:t>
            </a:fld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4" name="Picture 3" descr="5th_slid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887" y="3492307"/>
            <a:ext cx="7778483" cy="28657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maxresdefaultggg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67" y="199697"/>
            <a:ext cx="5364710" cy="30525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99394" y="4529957"/>
            <a:ext cx="233269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 err="1" smtClean="0">
                <a:solidFill>
                  <a:schemeClr val="accent2"/>
                </a:solidFill>
              </a:rPr>
              <a:t>Nabajatra</a:t>
            </a:r>
            <a:endParaRPr lang="en-US" sz="2800" b="1" dirty="0" smtClean="0">
              <a:solidFill>
                <a:schemeClr val="accent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b="1" dirty="0" err="1" smtClean="0">
                <a:solidFill>
                  <a:schemeClr val="accent2"/>
                </a:solidFill>
              </a:rPr>
              <a:t>Joyjatra</a:t>
            </a:r>
            <a:endParaRPr lang="en-US" sz="2800" b="1" dirty="0" smtClean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699641"/>
            <a:ext cx="2999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Country’s first two</a:t>
            </a:r>
          </a:p>
          <a:p>
            <a:r>
              <a:rPr lang="en-US" b="1" dirty="0" smtClean="0">
                <a:solidFill>
                  <a:srgbClr val="002060"/>
                </a:solidFill>
              </a:rPr>
              <a:t>submarines commissioned</a:t>
            </a:r>
          </a:p>
          <a:p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95697" y="725214"/>
            <a:ext cx="29149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</a:rPr>
              <a:t>Naval Aviation</a:t>
            </a:r>
          </a:p>
          <a:p>
            <a:endParaRPr lang="en-US" sz="32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75904" y="6492875"/>
            <a:ext cx="683339" cy="365125"/>
          </a:xfrm>
        </p:spPr>
        <p:txBody>
          <a:bodyPr/>
          <a:lstStyle/>
          <a:p>
            <a:fld id="{87007DA7-1706-4A01-87E0-28DD62AE1A9F}" type="slidenum">
              <a:rPr lang="en-US" sz="1200" smtClean="0">
                <a:solidFill>
                  <a:srgbClr val="002060"/>
                </a:solidFill>
              </a:rPr>
              <a:pPr/>
              <a:t>17</a:t>
            </a:fld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5421" y="2280744"/>
            <a:ext cx="800789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</a:rPr>
              <a:t>Active           : </a:t>
            </a:r>
            <a:r>
              <a:rPr lang="en-US" sz="3200" dirty="0" smtClean="0">
                <a:solidFill>
                  <a:srgbClr val="002060"/>
                </a:solidFill>
              </a:rPr>
              <a:t>1971–present</a:t>
            </a:r>
          </a:p>
          <a:p>
            <a:r>
              <a:rPr lang="en-US" sz="3600" b="1" dirty="0" smtClean="0">
                <a:solidFill>
                  <a:srgbClr val="002060"/>
                </a:solidFill>
              </a:rPr>
              <a:t>Type             : </a:t>
            </a:r>
            <a:r>
              <a:rPr lang="en-US" sz="3200" dirty="0" smtClean="0">
                <a:solidFill>
                  <a:srgbClr val="002060"/>
                </a:solidFill>
              </a:rPr>
              <a:t>Aerial Warfare</a:t>
            </a:r>
          </a:p>
          <a:p>
            <a:r>
              <a:rPr lang="en-US" sz="3600" b="1" dirty="0" smtClean="0">
                <a:solidFill>
                  <a:srgbClr val="002060"/>
                </a:solidFill>
              </a:rPr>
              <a:t>Part of          : </a:t>
            </a:r>
            <a:r>
              <a:rPr lang="en-US" sz="3200" dirty="0" smtClean="0">
                <a:solidFill>
                  <a:srgbClr val="002060"/>
                </a:solidFill>
              </a:rPr>
              <a:t>Bangladesh Armed Forces</a:t>
            </a:r>
          </a:p>
          <a:p>
            <a:r>
              <a:rPr lang="en-US" sz="3600" b="1" dirty="0" smtClean="0">
                <a:solidFill>
                  <a:srgbClr val="002060"/>
                </a:solidFill>
              </a:rPr>
              <a:t>Headquarter : </a:t>
            </a:r>
            <a:r>
              <a:rPr lang="en-US" sz="3200" dirty="0" smtClean="0">
                <a:solidFill>
                  <a:srgbClr val="002060"/>
                </a:solidFill>
              </a:rPr>
              <a:t>Dhaka Cantonment</a:t>
            </a:r>
          </a:p>
          <a:p>
            <a:r>
              <a:rPr lang="en-US" sz="3600" b="1" dirty="0" smtClean="0">
                <a:solidFill>
                  <a:srgbClr val="002060"/>
                </a:solidFill>
              </a:rPr>
              <a:t>Nickname     : </a:t>
            </a:r>
            <a:r>
              <a:rPr lang="en-US" sz="3200" dirty="0" smtClean="0">
                <a:solidFill>
                  <a:srgbClr val="002060"/>
                </a:solidFill>
              </a:rPr>
              <a:t>BAF </a:t>
            </a:r>
          </a:p>
          <a:p>
            <a:r>
              <a:rPr lang="en-US" sz="3600" b="1" dirty="0" smtClean="0">
                <a:solidFill>
                  <a:srgbClr val="002060"/>
                </a:solidFill>
              </a:rPr>
              <a:t>Motto:</a:t>
            </a:r>
          </a:p>
          <a:p>
            <a:r>
              <a:rPr lang="en-US" sz="3200" dirty="0" smtClean="0">
                <a:solidFill>
                  <a:srgbClr val="002060"/>
                </a:solidFill>
              </a:rPr>
              <a:t> </a:t>
            </a:r>
            <a:r>
              <a:rPr lang="en-US" sz="3600" dirty="0" smtClean="0">
                <a:solidFill>
                  <a:srgbClr val="002060"/>
                </a:solidFill>
              </a:rPr>
              <a:t>“ Bengal's Sky Will be Kept Free</a:t>
            </a:r>
            <a:r>
              <a:rPr lang="en-US" sz="3600" dirty="0" smtClean="0"/>
              <a:t>” </a:t>
            </a:r>
            <a:endParaRPr lang="en-US" sz="3600" dirty="0"/>
          </a:p>
        </p:txBody>
      </p:sp>
      <p:pic>
        <p:nvPicPr>
          <p:cNvPr id="4" name="Picture 3" descr="Air_Force_Ensign_of_Bangladesh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45" y="388883"/>
            <a:ext cx="2664372" cy="1332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048000" y="683172"/>
            <a:ext cx="6096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002060"/>
                </a:solidFill>
              </a:rPr>
              <a:t>Bangladeshi Air Force</a:t>
            </a:r>
            <a:endParaRPr lang="en-US" sz="48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44374" y="6492875"/>
            <a:ext cx="683339" cy="365125"/>
          </a:xfrm>
        </p:spPr>
        <p:txBody>
          <a:bodyPr/>
          <a:lstStyle/>
          <a:p>
            <a:fld id="{87007DA7-1706-4A01-87E0-28DD62AE1A9F}" type="slidenum">
              <a:rPr lang="en-US" sz="1200" smtClean="0">
                <a:solidFill>
                  <a:srgbClr val="002060"/>
                </a:solidFill>
              </a:rPr>
              <a:pPr/>
              <a:t>18</a:t>
            </a:fld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6294" y="1070324"/>
            <a:ext cx="83134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Bangladesh Air Force is always concern to protect our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airways at any cost with high technological rudder system,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fighter planes, helicopter as well. 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26975" y="504496"/>
            <a:ext cx="30748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>
                <a:solidFill>
                  <a:srgbClr val="002060"/>
                </a:solidFill>
              </a:rPr>
              <a:t>Activities of BAF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 descr="800px-Bangladesh_Air_Force_MiG-29_(1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89" y="2452128"/>
            <a:ext cx="7220608" cy="41469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040524" y="6008242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Mig-29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75904" y="6492875"/>
            <a:ext cx="683339" cy="365125"/>
          </a:xfrm>
        </p:spPr>
        <p:txBody>
          <a:bodyPr/>
          <a:lstStyle/>
          <a:p>
            <a:fld id="{87007DA7-1706-4A01-87E0-28DD62AE1A9F}" type="slidenum">
              <a:rPr lang="en-US" sz="1200" smtClean="0">
                <a:solidFill>
                  <a:srgbClr val="002060"/>
                </a:solidFill>
              </a:rPr>
              <a:pPr/>
              <a:t>19</a:t>
            </a:fld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3" name="Picture 2" descr="Riaz_at_BAF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12" y="1030012"/>
            <a:ext cx="8954812" cy="5203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51339" y="357350"/>
            <a:ext cx="4480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600" dirty="0" smtClean="0">
                <a:solidFill>
                  <a:srgbClr val="C00000"/>
                </a:solidFill>
              </a:rPr>
              <a:t>Who is this person?</a:t>
            </a:r>
            <a:endParaRPr lang="en-US" sz="36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44373" y="6492875"/>
            <a:ext cx="683339" cy="365125"/>
          </a:xfrm>
        </p:spPr>
        <p:txBody>
          <a:bodyPr/>
          <a:lstStyle/>
          <a:p>
            <a:fld id="{87007DA7-1706-4A01-87E0-28DD62AE1A9F}" type="slidenum">
              <a:rPr lang="en-US" sz="1200" smtClean="0">
                <a:solidFill>
                  <a:srgbClr val="002060"/>
                </a:solidFill>
              </a:rPr>
              <a:pPr/>
              <a:t>2</a:t>
            </a:fld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8002" y="727564"/>
            <a:ext cx="998309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u="sng" dirty="0" smtClean="0">
                <a:solidFill>
                  <a:srgbClr val="002060"/>
                </a:solidFill>
              </a:rPr>
              <a:t> </a:t>
            </a:r>
            <a:r>
              <a:rPr lang="en-US" sz="4400" b="1" u="sng" dirty="0" smtClean="0">
                <a:solidFill>
                  <a:srgbClr val="002060"/>
                </a:solidFill>
              </a:rPr>
              <a:t>OUTLINE </a:t>
            </a:r>
          </a:p>
          <a:p>
            <a:pPr lvl="0" algn="ctr"/>
            <a:r>
              <a:rPr lang="en-US" sz="4400" b="1" u="sng" dirty="0" smtClean="0">
                <a:solidFill>
                  <a:srgbClr val="002060"/>
                </a:solidFill>
              </a:rPr>
              <a:t> </a:t>
            </a:r>
            <a:r>
              <a:rPr lang="en-US" sz="3600" b="1" u="sng" dirty="0" smtClean="0">
                <a:solidFill>
                  <a:srgbClr val="002060"/>
                </a:solidFill>
              </a:rPr>
              <a:t>                           </a:t>
            </a:r>
          </a:p>
          <a:p>
            <a:pPr lvl="0">
              <a:buFont typeface="Wingdings" pitchFamily="2" charset="2"/>
              <a:buChar char="Ø"/>
            </a:pPr>
            <a:r>
              <a:rPr lang="en-US" sz="3600" dirty="0" smtClean="0">
                <a:solidFill>
                  <a:srgbClr val="002060"/>
                </a:solidFill>
              </a:rPr>
              <a:t>Bangladesh Armed Forces</a:t>
            </a:r>
          </a:p>
          <a:p>
            <a:pPr lvl="0">
              <a:buFont typeface="Wingdings" pitchFamily="2" charset="2"/>
              <a:buChar char="Ø"/>
            </a:pPr>
            <a:r>
              <a:rPr lang="en-US" sz="3600" dirty="0" smtClean="0">
                <a:solidFill>
                  <a:srgbClr val="002060"/>
                </a:solidFill>
              </a:rPr>
              <a:t>Bangladesh </a:t>
            </a:r>
            <a:r>
              <a:rPr lang="en-US" sz="3600" b="1" dirty="0" smtClean="0">
                <a:solidFill>
                  <a:srgbClr val="002060"/>
                </a:solidFill>
              </a:rPr>
              <a:t>Army</a:t>
            </a:r>
            <a:r>
              <a:rPr lang="en-US" sz="3600" dirty="0" smtClean="0">
                <a:solidFill>
                  <a:srgbClr val="002060"/>
                </a:solidFill>
              </a:rPr>
              <a:t> &amp; their activities</a:t>
            </a:r>
          </a:p>
          <a:p>
            <a:pPr lvl="0">
              <a:buFont typeface="Wingdings" pitchFamily="2" charset="2"/>
              <a:buChar char="Ø"/>
            </a:pPr>
            <a:r>
              <a:rPr lang="en-US" sz="3600" dirty="0" smtClean="0">
                <a:solidFill>
                  <a:srgbClr val="002060"/>
                </a:solidFill>
              </a:rPr>
              <a:t>Bangladesh </a:t>
            </a:r>
            <a:r>
              <a:rPr lang="en-US" sz="3600" b="1" dirty="0" smtClean="0">
                <a:solidFill>
                  <a:srgbClr val="002060"/>
                </a:solidFill>
              </a:rPr>
              <a:t>Navy</a:t>
            </a:r>
            <a:r>
              <a:rPr lang="en-US" sz="3600" dirty="0" smtClean="0">
                <a:solidFill>
                  <a:srgbClr val="002060"/>
                </a:solidFill>
              </a:rPr>
              <a:t> &amp; their activities</a:t>
            </a:r>
          </a:p>
          <a:p>
            <a:pPr lvl="0">
              <a:buFont typeface="Wingdings" pitchFamily="2" charset="2"/>
              <a:buChar char="Ø"/>
            </a:pPr>
            <a:r>
              <a:rPr lang="en-US" sz="3600" dirty="0" smtClean="0">
                <a:solidFill>
                  <a:srgbClr val="002060"/>
                </a:solidFill>
              </a:rPr>
              <a:t>Bangladesh </a:t>
            </a:r>
            <a:r>
              <a:rPr lang="en-US" sz="3600" b="1" dirty="0" smtClean="0">
                <a:solidFill>
                  <a:srgbClr val="002060"/>
                </a:solidFill>
              </a:rPr>
              <a:t>Air</a:t>
            </a:r>
            <a:r>
              <a:rPr lang="en-US" sz="3600" dirty="0" smtClean="0">
                <a:solidFill>
                  <a:srgbClr val="002060"/>
                </a:solidFill>
              </a:rPr>
              <a:t> </a:t>
            </a:r>
            <a:r>
              <a:rPr lang="en-US" sz="3600" b="1" dirty="0" smtClean="0">
                <a:solidFill>
                  <a:srgbClr val="002060"/>
                </a:solidFill>
              </a:rPr>
              <a:t>force</a:t>
            </a:r>
            <a:r>
              <a:rPr lang="en-US" sz="3600" dirty="0" smtClean="0">
                <a:solidFill>
                  <a:srgbClr val="002060"/>
                </a:solidFill>
              </a:rPr>
              <a:t> &amp; their activities</a:t>
            </a:r>
          </a:p>
          <a:p>
            <a:pPr lvl="0">
              <a:buFont typeface="Wingdings" pitchFamily="2" charset="2"/>
              <a:buChar char="Ø"/>
            </a:pPr>
            <a:r>
              <a:rPr lang="en-US" sz="3600" b="1" dirty="0" smtClean="0">
                <a:solidFill>
                  <a:srgbClr val="002060"/>
                </a:solidFill>
              </a:rPr>
              <a:t>Women </a:t>
            </a:r>
            <a:r>
              <a:rPr lang="en-US" sz="3600" dirty="0" smtClean="0">
                <a:solidFill>
                  <a:srgbClr val="002060"/>
                </a:solidFill>
              </a:rPr>
              <a:t>in Defense</a:t>
            </a:r>
          </a:p>
          <a:p>
            <a:r>
              <a:rPr lang="en-US" sz="3600" dirty="0" smtClean="0"/>
              <a:t> 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iaz_at_BAF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7145"/>
            <a:ext cx="3587975" cy="249577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44373" y="6492875"/>
            <a:ext cx="683339" cy="365125"/>
          </a:xfrm>
        </p:spPr>
        <p:txBody>
          <a:bodyPr/>
          <a:lstStyle/>
          <a:p>
            <a:fld id="{87007DA7-1706-4A01-87E0-28DD62AE1A9F}" type="slidenum">
              <a:rPr lang="en-US" sz="1200" smtClean="0">
                <a:solidFill>
                  <a:srgbClr val="002060"/>
                </a:solidFill>
              </a:rPr>
              <a:pPr/>
              <a:t>20</a:t>
            </a:fld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4" name="Picture 3" descr="n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598" y="1187670"/>
            <a:ext cx="7781159" cy="4696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381296" y="6169573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</a:rPr>
              <a:t>Actor Riaz</a:t>
            </a:r>
            <a:endParaRPr lang="en-US" sz="2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54884" y="6492875"/>
            <a:ext cx="683339" cy="365125"/>
          </a:xfrm>
        </p:spPr>
        <p:txBody>
          <a:bodyPr/>
          <a:lstStyle/>
          <a:p>
            <a:fld id="{87007DA7-1706-4A01-87E0-28DD62AE1A9F}" type="slidenum">
              <a:rPr lang="en-US" sz="1200" smtClean="0">
                <a:solidFill>
                  <a:srgbClr val="002060"/>
                </a:solidFill>
              </a:rPr>
              <a:pPr/>
              <a:t>21</a:t>
            </a:fld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38345" y="2522481"/>
            <a:ext cx="1847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 smtClean="0"/>
          </a:p>
          <a:p>
            <a:endParaRPr lang="en-US" dirty="0"/>
          </a:p>
        </p:txBody>
      </p:sp>
      <p:pic>
        <p:nvPicPr>
          <p:cNvPr id="8" name="Picture 7" descr="10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46" y="357351"/>
            <a:ext cx="8639502" cy="3888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472967" y="4540468"/>
            <a:ext cx="880907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</a:rPr>
              <a:t>Aircrafts of Bangladesh Air force are seen flying, displaying colors of the </a:t>
            </a:r>
          </a:p>
          <a:p>
            <a:r>
              <a:rPr lang="en-US" sz="2000" dirty="0" smtClean="0">
                <a:solidFill>
                  <a:srgbClr val="002060"/>
                </a:solidFill>
              </a:rPr>
              <a:t> national flag, during the parade at the National Parade Ground </a:t>
            </a:r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237185" y="5602013"/>
            <a:ext cx="2953407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  <a:hlinkClick r:id="rId3"/>
              </a:rPr>
              <a:t> www.baf.mil.bd</a:t>
            </a:r>
            <a:endParaRPr lang="en-US" dirty="0">
              <a:solidFill>
                <a:srgbClr val="0070C0"/>
              </a:solidFill>
              <a:hlinkClick r:id="rId3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0621" y="5591504"/>
            <a:ext cx="2658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For more information :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65394" y="6492875"/>
            <a:ext cx="683339" cy="365125"/>
          </a:xfrm>
        </p:spPr>
        <p:txBody>
          <a:bodyPr/>
          <a:lstStyle/>
          <a:p>
            <a:fld id="{87007DA7-1706-4A01-87E0-28DD62AE1A9F}" type="slidenum">
              <a:rPr lang="en-US" sz="1200" smtClean="0">
                <a:solidFill>
                  <a:srgbClr val="002060"/>
                </a:solidFill>
              </a:rPr>
              <a:pPr/>
              <a:t>22</a:t>
            </a:fld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8" name="Picture 7" descr="hhgh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992" y="199697"/>
            <a:ext cx="2355489" cy="3636580"/>
          </a:xfrm>
          <a:prstGeom prst="rect">
            <a:avLst/>
          </a:prstGeom>
        </p:spPr>
      </p:pic>
      <p:pic>
        <p:nvPicPr>
          <p:cNvPr id="10" name="Picture 9" descr="aaaaaaaaa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37" y="220716"/>
            <a:ext cx="2638097" cy="3537004"/>
          </a:xfrm>
          <a:prstGeom prst="rect">
            <a:avLst/>
          </a:prstGeom>
        </p:spPr>
      </p:pic>
      <p:pic>
        <p:nvPicPr>
          <p:cNvPr id="11" name="Picture 10" descr="aaaaaaaaaaaaaaa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8708" y="229507"/>
            <a:ext cx="3339238" cy="35023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8578" y="4272677"/>
            <a:ext cx="775244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000" b="1" dirty="0" smtClean="0">
                <a:solidFill>
                  <a:srgbClr val="002060"/>
                </a:solidFill>
              </a:rPr>
              <a:t>Women in Defense: </a:t>
            </a:r>
            <a:r>
              <a:rPr lang="en-US" sz="2000" dirty="0" smtClean="0">
                <a:solidFill>
                  <a:srgbClr val="002060"/>
                </a:solidFill>
              </a:rPr>
              <a:t>Now-a-days women are joining Bangladesh</a:t>
            </a:r>
          </a:p>
          <a:p>
            <a:pPr lvl="0"/>
            <a:r>
              <a:rPr lang="en-US" sz="2000" dirty="0" smtClean="0">
                <a:solidFill>
                  <a:srgbClr val="002060"/>
                </a:solidFill>
              </a:rPr>
              <a:t>Defense by showing there talents, skills and dignity besides man. </a:t>
            </a:r>
          </a:p>
          <a:p>
            <a:pPr lvl="0"/>
            <a:endParaRPr lang="en-US" sz="2000" b="1" dirty="0" smtClean="0">
              <a:solidFill>
                <a:srgbClr val="002060"/>
              </a:solidFill>
            </a:endParaRPr>
          </a:p>
          <a:p>
            <a:r>
              <a:rPr lang="en-US" b="1" dirty="0" smtClean="0">
                <a:solidFill>
                  <a:srgbClr val="002060"/>
                </a:solidFill>
              </a:rPr>
              <a:t>1. </a:t>
            </a:r>
            <a:r>
              <a:rPr lang="en-US" dirty="0" err="1" smtClean="0">
                <a:solidFill>
                  <a:srgbClr val="002060"/>
                </a:solidFill>
              </a:rPr>
              <a:t>Susane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Giti</a:t>
            </a:r>
            <a:r>
              <a:rPr lang="en-US" dirty="0" smtClean="0">
                <a:solidFill>
                  <a:srgbClr val="002060"/>
                </a:solidFill>
              </a:rPr>
              <a:t> first female major general</a:t>
            </a:r>
            <a:endParaRPr lang="en-US" sz="2000" dirty="0" smtClean="0">
              <a:solidFill>
                <a:srgbClr val="002060"/>
              </a:solidFill>
            </a:endParaRPr>
          </a:p>
          <a:p>
            <a:pPr marL="342900" indent="-342900"/>
            <a:r>
              <a:rPr lang="en-US" dirty="0" smtClean="0">
                <a:solidFill>
                  <a:srgbClr val="002060"/>
                </a:solidFill>
              </a:rPr>
              <a:t>2. First woman Brigadier of Bangladesh </a:t>
            </a:r>
            <a:r>
              <a:rPr lang="en-US" dirty="0" err="1" smtClean="0">
                <a:solidFill>
                  <a:srgbClr val="002060"/>
                </a:solidFill>
              </a:rPr>
              <a:t>Suraiya</a:t>
            </a:r>
            <a:r>
              <a:rPr lang="en-US" dirty="0" smtClean="0">
                <a:solidFill>
                  <a:srgbClr val="002060"/>
                </a:solidFill>
              </a:rPr>
              <a:t> Begum.</a:t>
            </a:r>
          </a:p>
          <a:p>
            <a:pPr marL="342900" indent="-342900"/>
            <a:r>
              <a:rPr lang="en-US" dirty="0" smtClean="0">
                <a:solidFill>
                  <a:srgbClr val="002060"/>
                </a:solidFill>
              </a:rPr>
              <a:t>3. Captain </a:t>
            </a:r>
            <a:r>
              <a:rPr lang="en-US" dirty="0" err="1" smtClean="0">
                <a:solidFill>
                  <a:srgbClr val="002060"/>
                </a:solidFill>
              </a:rPr>
              <a:t>Jannatul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Ferdous</a:t>
            </a:r>
            <a:r>
              <a:rPr lang="en-US" dirty="0" smtClean="0">
                <a:solidFill>
                  <a:srgbClr val="002060"/>
                </a:solidFill>
              </a:rPr>
              <a:t> has attained rare pride to be the</a:t>
            </a:r>
          </a:p>
          <a:p>
            <a:pPr marL="342900" indent="-342900"/>
            <a:r>
              <a:rPr lang="en-US" dirty="0" smtClean="0">
                <a:solidFill>
                  <a:srgbClr val="002060"/>
                </a:solidFill>
              </a:rPr>
              <a:t>     first Bangladeshi woman paratrooper.</a:t>
            </a:r>
          </a:p>
          <a:p>
            <a:pPr lvl="0"/>
            <a:endParaRPr lang="en-US" sz="2400" dirty="0" smtClean="0">
              <a:solidFill>
                <a:srgbClr val="002060"/>
              </a:solidFill>
            </a:endParaRPr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54884" y="6492875"/>
            <a:ext cx="683339" cy="365125"/>
          </a:xfrm>
        </p:spPr>
        <p:txBody>
          <a:bodyPr/>
          <a:lstStyle/>
          <a:p>
            <a:fld id="{87007DA7-1706-4A01-87E0-28DD62AE1A9F}" type="slidenum">
              <a:rPr lang="en-US" sz="1200" smtClean="0">
                <a:solidFill>
                  <a:srgbClr val="002060"/>
                </a:solidFill>
              </a:rPr>
              <a:pPr/>
              <a:t>23</a:t>
            </a:fld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5959" y="2312279"/>
            <a:ext cx="498085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2060"/>
                </a:solidFill>
              </a:rPr>
              <a:t>Any Question?</a:t>
            </a:r>
          </a:p>
          <a:p>
            <a:endParaRPr lang="en-US" sz="6000" dirty="0" smtClean="0">
              <a:solidFill>
                <a:srgbClr val="002060"/>
              </a:solidFill>
            </a:endParaRPr>
          </a:p>
          <a:p>
            <a:r>
              <a:rPr lang="en-US" sz="6000" dirty="0" smtClean="0">
                <a:solidFill>
                  <a:srgbClr val="002060"/>
                </a:solidFill>
              </a:rPr>
              <a:t>  Thank you</a:t>
            </a:r>
            <a:endParaRPr lang="en-US" sz="60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44373" y="6492875"/>
            <a:ext cx="683339" cy="365125"/>
          </a:xfrm>
        </p:spPr>
        <p:txBody>
          <a:bodyPr/>
          <a:lstStyle/>
          <a:p>
            <a:fld id="{87007DA7-1706-4A01-87E0-28DD62AE1A9F}" type="slidenum">
              <a:rPr lang="en-US" sz="1200" smtClean="0">
                <a:solidFill>
                  <a:srgbClr val="002060"/>
                </a:solidFill>
              </a:rPr>
              <a:pPr/>
              <a:t>3</a:t>
            </a:fld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9992" y="1082566"/>
            <a:ext cx="99060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</a:rPr>
              <a:t>Motto:                    “</a:t>
            </a:r>
            <a:r>
              <a:rPr lang="en-US" sz="2400" dirty="0" smtClean="0">
                <a:solidFill>
                  <a:srgbClr val="002060"/>
                </a:solidFill>
              </a:rPr>
              <a:t>Ever High is My Head”</a:t>
            </a:r>
          </a:p>
          <a:p>
            <a:endParaRPr lang="en-US" sz="2400" b="1" dirty="0" smtClean="0">
              <a:solidFill>
                <a:srgbClr val="002060"/>
              </a:solidFill>
            </a:endParaRPr>
          </a:p>
          <a:p>
            <a:r>
              <a:rPr lang="en-US" sz="2400" b="1" dirty="0" smtClean="0">
                <a:solidFill>
                  <a:srgbClr val="002060"/>
                </a:solidFill>
              </a:rPr>
              <a:t>Founded: </a:t>
            </a:r>
          </a:p>
          <a:p>
            <a:r>
              <a:rPr lang="en-US" sz="2400" b="1" dirty="0" smtClean="0">
                <a:solidFill>
                  <a:srgbClr val="002060"/>
                </a:solidFill>
              </a:rPr>
              <a:t>   </a:t>
            </a:r>
          </a:p>
          <a:p>
            <a:pPr marL="457200" indent="-457200"/>
            <a:endParaRPr lang="en-US" sz="2400" b="1" dirty="0" smtClean="0">
              <a:solidFill>
                <a:srgbClr val="002060"/>
              </a:solidFill>
            </a:endParaRPr>
          </a:p>
          <a:p>
            <a:r>
              <a:rPr lang="en-US" sz="2400" b="1" dirty="0" smtClean="0">
                <a:solidFill>
                  <a:srgbClr val="002060"/>
                </a:solidFill>
              </a:rPr>
              <a:t>Service</a:t>
            </a:r>
            <a:r>
              <a:rPr lang="en-US" sz="2400" dirty="0" smtClean="0">
                <a:solidFill>
                  <a:srgbClr val="002060"/>
                </a:solidFill>
              </a:rPr>
              <a:t> </a:t>
            </a:r>
            <a:r>
              <a:rPr lang="en-US" sz="2400" b="1" dirty="0" smtClean="0">
                <a:solidFill>
                  <a:srgbClr val="002060"/>
                </a:solidFill>
              </a:rPr>
              <a:t>branches:     </a:t>
            </a:r>
          </a:p>
          <a:p>
            <a:endParaRPr lang="en-US" sz="2400" b="1" dirty="0" smtClean="0">
              <a:solidFill>
                <a:srgbClr val="002060"/>
              </a:solidFill>
            </a:endParaRPr>
          </a:p>
          <a:p>
            <a:endParaRPr lang="en-US" sz="2400" b="1" dirty="0" smtClean="0">
              <a:solidFill>
                <a:srgbClr val="002060"/>
              </a:solidFill>
            </a:endParaRPr>
          </a:p>
          <a:p>
            <a:endParaRPr lang="en-US" sz="2400" b="1" dirty="0" smtClean="0">
              <a:solidFill>
                <a:srgbClr val="002060"/>
              </a:solidFill>
            </a:endParaRPr>
          </a:p>
          <a:p>
            <a:endParaRPr lang="en-US" sz="2400" b="1" dirty="0" smtClean="0">
              <a:solidFill>
                <a:srgbClr val="002060"/>
              </a:solidFill>
            </a:endParaRPr>
          </a:p>
          <a:p>
            <a:r>
              <a:rPr lang="en-US" sz="2400" b="1" dirty="0" smtClean="0">
                <a:solidFill>
                  <a:srgbClr val="002060"/>
                </a:solidFill>
              </a:rPr>
              <a:t>Commander-in-Chief: </a:t>
            </a:r>
            <a:r>
              <a:rPr lang="en-US" sz="2400" dirty="0" smtClean="0">
                <a:solidFill>
                  <a:srgbClr val="002060"/>
                </a:solidFill>
              </a:rPr>
              <a:t>President of Bangladesh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21575" y="1891863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2060"/>
                </a:solidFill>
              </a:rPr>
              <a:t>4 April 1971 (</a:t>
            </a:r>
            <a:r>
              <a:rPr lang="en-US" sz="2400" dirty="0" err="1" smtClean="0">
                <a:solidFill>
                  <a:srgbClr val="002060"/>
                </a:solidFill>
              </a:rPr>
              <a:t>Mukti</a:t>
            </a:r>
            <a:r>
              <a:rPr lang="en-US" sz="2400" dirty="0" smtClean="0">
                <a:solidFill>
                  <a:srgbClr val="002060"/>
                </a:solidFill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</a:rPr>
              <a:t>Bahini</a:t>
            </a:r>
            <a:r>
              <a:rPr lang="en-US" sz="2400" dirty="0" smtClean="0">
                <a:solidFill>
                  <a:srgbClr val="002060"/>
                </a:solidFill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2060"/>
                </a:solidFill>
              </a:rPr>
              <a:t>21 November 1971 (Official)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53102" y="3300249"/>
            <a:ext cx="35291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002060"/>
                </a:solidFill>
              </a:rPr>
              <a:t>Bangladesh Army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002060"/>
                </a:solidFill>
              </a:rPr>
              <a:t>Bangladesh Navy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002060"/>
                </a:solidFill>
              </a:rPr>
              <a:t>Bangladesh Air Force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96056" y="252249"/>
            <a:ext cx="50640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3200" b="1" u="sng" dirty="0" smtClean="0">
                <a:solidFill>
                  <a:srgbClr val="002060"/>
                </a:solidFill>
              </a:rPr>
              <a:t>Bangladesh Armed Forces</a:t>
            </a:r>
          </a:p>
          <a:p>
            <a:endParaRPr lang="en-US" u="sng" dirty="0"/>
          </a:p>
        </p:txBody>
      </p:sp>
      <p:pic>
        <p:nvPicPr>
          <p:cNvPr id="7" name="Picture 6" descr="800px-বাংলাদেশ_সশস্ত্র_বাহিনীর_প্রতীক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93874" y="1629104"/>
            <a:ext cx="2490953" cy="25127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44355" y="6492875"/>
            <a:ext cx="683339" cy="365125"/>
          </a:xfrm>
        </p:spPr>
        <p:txBody>
          <a:bodyPr/>
          <a:lstStyle/>
          <a:p>
            <a:fld id="{87007DA7-1706-4A01-87E0-28DD62AE1A9F}" type="slidenum">
              <a:rPr lang="en-US" sz="1200" smtClean="0">
                <a:solidFill>
                  <a:srgbClr val="002060"/>
                </a:solidFill>
              </a:rPr>
              <a:pPr/>
              <a:t>4</a:t>
            </a:fld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3" name="Picture 2" descr="800px-বাংলাদেশ_সশস্ত্র_বাহিনীর_প্রতীক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47088" y="641131"/>
            <a:ext cx="2375339" cy="23961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345323" y="220717"/>
            <a:ext cx="7157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2060"/>
                </a:solidFill>
              </a:rPr>
              <a:t>Tri-service Logo of Bangladesh Armed Forces</a:t>
            </a:r>
            <a:endParaRPr lang="en-US" sz="2400" b="1" dirty="0">
              <a:solidFill>
                <a:srgbClr val="002060"/>
              </a:solidFill>
            </a:endParaRPr>
          </a:p>
        </p:txBody>
      </p:sp>
      <p:pic>
        <p:nvPicPr>
          <p:cNvPr id="12" name="Picture 11" descr="Roundel_of_Bangladesh_-_Army_Aviation.sv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7561" y="3741685"/>
            <a:ext cx="2102066" cy="21020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 descr="250px-বাংলাদেশ_নৌবাহিনীর_মনোগ্রাম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863" y="3753455"/>
            <a:ext cx="1868847" cy="2048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 descr="800px-Bangladesh_Air_Force_emblem.svg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87715" y="3562164"/>
            <a:ext cx="1982713" cy="23866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420414" y="32161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46539" y="6001407"/>
            <a:ext cx="201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Bangladesh Army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46786" y="6011918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Bangladesh Navy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68662" y="6064467"/>
            <a:ext cx="243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Bangladesh Air Force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1534511" y="3331778"/>
            <a:ext cx="157655" cy="231228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8045670" y="3337032"/>
            <a:ext cx="157655" cy="231228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inus 28"/>
          <p:cNvSpPr/>
          <p:nvPr/>
        </p:nvSpPr>
        <p:spPr>
          <a:xfrm>
            <a:off x="388886" y="3205654"/>
            <a:ext cx="8975832" cy="304800"/>
          </a:xfrm>
          <a:prstGeom prst="mathMinu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4776952" y="3132082"/>
            <a:ext cx="173420" cy="409903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54884" y="6492875"/>
            <a:ext cx="683339" cy="365125"/>
          </a:xfrm>
        </p:spPr>
        <p:txBody>
          <a:bodyPr/>
          <a:lstStyle/>
          <a:p>
            <a:fld id="{87007DA7-1706-4A01-87E0-28DD62AE1A9F}" type="slidenum">
              <a:rPr lang="en-US" sz="1200" smtClean="0">
                <a:solidFill>
                  <a:srgbClr val="002060"/>
                </a:solidFill>
              </a:rPr>
              <a:pPr/>
              <a:t>5</a:t>
            </a:fld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4" name="Picture 3" descr="cn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58" y="2000477"/>
            <a:ext cx="2041320" cy="2642148"/>
          </a:xfrm>
          <a:prstGeom prst="rect">
            <a:avLst/>
          </a:prstGeom>
        </p:spPr>
      </p:pic>
      <p:pic>
        <p:nvPicPr>
          <p:cNvPr id="6" name="Picture 5" descr="COA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485" y="1827225"/>
            <a:ext cx="2049517" cy="26514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83959" y="3868054"/>
            <a:ext cx="23250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General Aziz Ahmed</a:t>
            </a:r>
          </a:p>
          <a:p>
            <a:r>
              <a:rPr lang="en-US" sz="1200" dirty="0" smtClean="0"/>
              <a:t>BSP, BGBM, PBGM, BGBMS, </a:t>
            </a:r>
            <a:r>
              <a:rPr lang="en-US" sz="1200" dirty="0" err="1" smtClean="0"/>
              <a:t>psc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09464" y="4821281"/>
            <a:ext cx="3591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Vice Admiral Aurangzeb Chowdhury</a:t>
            </a:r>
          </a:p>
          <a:p>
            <a:r>
              <a:rPr lang="en-US" sz="1200" dirty="0" smtClean="0"/>
              <a:t>NBP, OSP, BCGM, PCGM, BCGMS, </a:t>
            </a:r>
            <a:r>
              <a:rPr lang="en-US" sz="1200" dirty="0" err="1" smtClean="0"/>
              <a:t>ndc</a:t>
            </a:r>
            <a:r>
              <a:rPr lang="en-US" sz="1200" dirty="0" smtClean="0"/>
              <a:t>, </a:t>
            </a:r>
            <a:r>
              <a:rPr lang="en-US" sz="1200" dirty="0" err="1" smtClean="0"/>
              <a:t>psc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734938" y="4787523"/>
            <a:ext cx="4176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Air Chief Marshal </a:t>
            </a:r>
            <a:r>
              <a:rPr lang="en-US" sz="1600" b="1" dirty="0" smtClean="0"/>
              <a:t>Masihuzzaman Serniabat</a:t>
            </a:r>
          </a:p>
          <a:p>
            <a:r>
              <a:rPr lang="en-US" sz="1200" dirty="0" smtClean="0"/>
              <a:t>BBP, OSP, </a:t>
            </a:r>
            <a:r>
              <a:rPr lang="en-US" sz="1200" dirty="0" err="1" smtClean="0"/>
              <a:t>ndu</a:t>
            </a:r>
            <a:r>
              <a:rPr lang="en-US" sz="1200" dirty="0" smtClean="0"/>
              <a:t>, </a:t>
            </a:r>
            <a:r>
              <a:rPr lang="en-US" sz="1200" dirty="0" err="1" smtClean="0"/>
              <a:t>psc</a:t>
            </a:r>
            <a:endParaRPr lang="en-US" sz="1200" dirty="0"/>
          </a:p>
        </p:txBody>
      </p:sp>
      <p:pic>
        <p:nvPicPr>
          <p:cNvPr id="10" name="Picture 9" descr="590ccf4a87fc3b83475a2818774807bc-828542e6e8bbd3b58f29a999e852657e-5b27c1cf73b8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344" y="1030014"/>
            <a:ext cx="2373367" cy="26297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2662" y="1282262"/>
            <a:ext cx="2238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Chief of</a:t>
            </a:r>
          </a:p>
          <a:p>
            <a:r>
              <a:rPr lang="en-US" b="1" dirty="0" smtClean="0"/>
              <a:t>Naval Staff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888827" y="304800"/>
            <a:ext cx="132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Chief of </a:t>
            </a:r>
          </a:p>
          <a:p>
            <a:r>
              <a:rPr lang="en-US" b="1" dirty="0" smtClean="0"/>
              <a:t>Army Staff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926317" y="1093075"/>
            <a:ext cx="1071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Chief of</a:t>
            </a:r>
          </a:p>
          <a:p>
            <a:r>
              <a:rPr lang="en-US" b="1" dirty="0" smtClean="0"/>
              <a:t>Air Staff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54884" y="6492875"/>
            <a:ext cx="683339" cy="365125"/>
          </a:xfrm>
        </p:spPr>
        <p:txBody>
          <a:bodyPr/>
          <a:lstStyle/>
          <a:p>
            <a:fld id="{87007DA7-1706-4A01-87E0-28DD62AE1A9F}" type="slidenum">
              <a:rPr lang="en-US" sz="1200" smtClean="0">
                <a:solidFill>
                  <a:srgbClr val="002060"/>
                </a:solidFill>
              </a:rPr>
              <a:pPr/>
              <a:t>6</a:t>
            </a:fld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4" name="Picture 3" descr="1280px-Flag_of_the_Bangladesh_Army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228" y="462455"/>
            <a:ext cx="2084551" cy="12507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921876" y="557048"/>
            <a:ext cx="5067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002060"/>
                </a:solidFill>
              </a:rPr>
              <a:t>Bangladesh Army</a:t>
            </a:r>
            <a:endParaRPr lang="en-US" sz="4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88230" y="1964353"/>
            <a:ext cx="954197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</a:rPr>
              <a:t>Active           : </a:t>
            </a:r>
            <a:r>
              <a:rPr lang="en-US" sz="3200" dirty="0" smtClean="0">
                <a:solidFill>
                  <a:srgbClr val="002060"/>
                </a:solidFill>
              </a:rPr>
              <a:t>26 March 1971 – present</a:t>
            </a:r>
          </a:p>
          <a:p>
            <a:r>
              <a:rPr lang="en-US" sz="3600" b="1" dirty="0" smtClean="0">
                <a:solidFill>
                  <a:srgbClr val="002060"/>
                </a:solidFill>
              </a:rPr>
              <a:t>Type             : </a:t>
            </a:r>
            <a:r>
              <a:rPr lang="en-US" sz="3200" dirty="0" smtClean="0">
                <a:solidFill>
                  <a:srgbClr val="002060"/>
                </a:solidFill>
              </a:rPr>
              <a:t>Land warfare</a:t>
            </a:r>
          </a:p>
          <a:p>
            <a:r>
              <a:rPr lang="en-US" sz="3600" b="1" dirty="0" smtClean="0">
                <a:solidFill>
                  <a:srgbClr val="002060"/>
                </a:solidFill>
              </a:rPr>
              <a:t>Part of          : </a:t>
            </a:r>
            <a:r>
              <a:rPr lang="en-US" sz="3200" dirty="0" smtClean="0">
                <a:solidFill>
                  <a:srgbClr val="002060"/>
                </a:solidFill>
              </a:rPr>
              <a:t>Bangladesh Armed Forces</a:t>
            </a:r>
          </a:p>
          <a:p>
            <a:r>
              <a:rPr lang="en-US" sz="3600" b="1" dirty="0" smtClean="0">
                <a:solidFill>
                  <a:srgbClr val="002060"/>
                </a:solidFill>
              </a:rPr>
              <a:t>Headquarters: </a:t>
            </a:r>
            <a:r>
              <a:rPr lang="en-US" sz="3200" dirty="0" smtClean="0">
                <a:solidFill>
                  <a:srgbClr val="002060"/>
                </a:solidFill>
              </a:rPr>
              <a:t>Dhaka Cantonment</a:t>
            </a:r>
          </a:p>
          <a:p>
            <a:r>
              <a:rPr lang="en-US" sz="3600" b="1" dirty="0" smtClean="0">
                <a:solidFill>
                  <a:srgbClr val="002060"/>
                </a:solidFill>
              </a:rPr>
              <a:t>Nickname     </a:t>
            </a:r>
            <a:r>
              <a:rPr lang="en-US" sz="4000" b="1" dirty="0" smtClean="0">
                <a:solidFill>
                  <a:srgbClr val="002060"/>
                </a:solidFill>
              </a:rPr>
              <a:t>: </a:t>
            </a:r>
            <a:r>
              <a:rPr lang="en-US" sz="3200" dirty="0" smtClean="0">
                <a:solidFill>
                  <a:srgbClr val="002060"/>
                </a:solidFill>
              </a:rPr>
              <a:t>BA</a:t>
            </a:r>
            <a:r>
              <a:rPr lang="en-US" sz="4000" dirty="0" smtClean="0">
                <a:solidFill>
                  <a:srgbClr val="002060"/>
                </a:solidFill>
              </a:rPr>
              <a:t> </a:t>
            </a:r>
          </a:p>
          <a:p>
            <a:r>
              <a:rPr lang="en-US" sz="3600" b="1" dirty="0" smtClean="0">
                <a:solidFill>
                  <a:srgbClr val="002060"/>
                </a:solidFill>
              </a:rPr>
              <a:t>Motto:</a:t>
            </a:r>
          </a:p>
          <a:p>
            <a:r>
              <a:rPr lang="en-US" sz="2800" b="1" dirty="0" smtClean="0">
                <a:solidFill>
                  <a:srgbClr val="002060"/>
                </a:solidFill>
              </a:rPr>
              <a:t>“</a:t>
            </a:r>
            <a:r>
              <a:rPr lang="en-US" sz="2800" dirty="0" smtClean="0">
                <a:solidFill>
                  <a:srgbClr val="002060"/>
                </a:solidFill>
              </a:rPr>
              <a:t>In Peace or In War We are Everywhere for our country" </a:t>
            </a:r>
          </a:p>
          <a:p>
            <a:endParaRPr lang="en-US" sz="40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44374" y="6492875"/>
            <a:ext cx="683339" cy="365125"/>
          </a:xfrm>
        </p:spPr>
        <p:txBody>
          <a:bodyPr/>
          <a:lstStyle/>
          <a:p>
            <a:r>
              <a:rPr lang="en-US" sz="1200" dirty="0" smtClean="0">
                <a:solidFill>
                  <a:srgbClr val="002060"/>
                </a:solidFill>
              </a:rPr>
              <a:t>7</a:t>
            </a:r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3" name="Picture 2" descr="Bangladesh-Army-Sainik-January-Job-Circular-Apply-20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620" y="3699643"/>
            <a:ext cx="4754179" cy="29008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Women-soldier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30" y="147144"/>
            <a:ext cx="5036936" cy="33085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54884" y="6492875"/>
            <a:ext cx="683339" cy="365125"/>
          </a:xfrm>
        </p:spPr>
        <p:txBody>
          <a:bodyPr/>
          <a:lstStyle/>
          <a:p>
            <a:fld id="{87007DA7-1706-4A01-87E0-28DD62AE1A9F}" type="slidenum">
              <a:rPr lang="en-US" sz="1200" smtClean="0">
                <a:solidFill>
                  <a:srgbClr val="002060"/>
                </a:solidFill>
              </a:rPr>
              <a:pPr/>
              <a:t>8</a:t>
            </a:fld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3" name="Picture 2" descr="1485627329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81" y="1095704"/>
            <a:ext cx="8080815" cy="53979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725215" y="294289"/>
            <a:ext cx="6728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200" b="1" dirty="0" smtClean="0">
                <a:solidFill>
                  <a:srgbClr val="C00000"/>
                </a:solidFill>
              </a:rPr>
              <a:t>Does anybody know this person?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54884" y="6492875"/>
            <a:ext cx="683339" cy="365125"/>
          </a:xfrm>
        </p:spPr>
        <p:txBody>
          <a:bodyPr/>
          <a:lstStyle/>
          <a:p>
            <a:fld id="{87007DA7-1706-4A01-87E0-28DD62AE1A9F}" type="slidenum">
              <a:rPr lang="en-US" sz="1200" smtClean="0">
                <a:solidFill>
                  <a:srgbClr val="002060"/>
                </a:solidFill>
              </a:rPr>
              <a:pPr/>
              <a:t>9</a:t>
            </a:fld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4" name="Picture 3" descr="1485627329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73214" cy="25205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hasan-masood-masu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673" y="1686029"/>
            <a:ext cx="7357243" cy="44454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1020" y="2711671"/>
            <a:ext cx="3678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Capt. </a:t>
            </a:r>
            <a:r>
              <a:rPr lang="en-US" dirty="0" smtClean="0">
                <a:solidFill>
                  <a:srgbClr val="002060"/>
                </a:solidFill>
              </a:rPr>
              <a:t>Hasan Masood</a:t>
            </a:r>
            <a:r>
              <a:rPr lang="en-US" b="1" dirty="0" smtClean="0">
                <a:solidFill>
                  <a:srgbClr val="002060"/>
                </a:solidFill>
              </a:rPr>
              <a:t> (</a:t>
            </a:r>
            <a:r>
              <a:rPr lang="en-US" b="1" dirty="0" err="1" smtClean="0">
                <a:solidFill>
                  <a:srgbClr val="002060"/>
                </a:solidFill>
              </a:rPr>
              <a:t>retd</a:t>
            </a:r>
            <a:r>
              <a:rPr lang="en-US" b="1" dirty="0" smtClean="0">
                <a:solidFill>
                  <a:srgbClr val="002060"/>
                </a:solidFill>
              </a:rPr>
              <a:t>.) </a:t>
            </a:r>
            <a:endParaRPr lang="en-US" dirty="0" smtClean="0">
              <a:solidFill>
                <a:srgbClr val="002060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816</TotalTime>
  <Words>584</Words>
  <Application>Microsoft Office PowerPoint</Application>
  <PresentationFormat>Custom</PresentationFormat>
  <Paragraphs>140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Facet</vt:lpstr>
      <vt:lpstr> PRESENTATION  ON      BANGLADESH DEFENSE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</dc:title>
  <dc:creator>Murad Hassan Anik</dc:creator>
  <cp:lastModifiedBy>Shizan</cp:lastModifiedBy>
  <cp:revision>100</cp:revision>
  <dcterms:created xsi:type="dcterms:W3CDTF">2018-04-22T01:39:47Z</dcterms:created>
  <dcterms:modified xsi:type="dcterms:W3CDTF">2019-02-17T16:38:41Z</dcterms:modified>
</cp:coreProperties>
</file>